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1914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33EC-9852-4229-A400-8C763F14B069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A30A1-99BB-4F99-BE27-5D76197C4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06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33EC-9852-4229-A400-8C763F14B069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A30A1-99BB-4F99-BE27-5D76197C4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739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33EC-9852-4229-A400-8C763F14B069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A30A1-99BB-4F99-BE27-5D76197C4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000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33EC-9852-4229-A400-8C763F14B069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A30A1-99BB-4F99-BE27-5D76197C4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79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33EC-9852-4229-A400-8C763F14B069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A30A1-99BB-4F99-BE27-5D76197C4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55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33EC-9852-4229-A400-8C763F14B069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A30A1-99BB-4F99-BE27-5D76197C4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187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33EC-9852-4229-A400-8C763F14B069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A30A1-99BB-4F99-BE27-5D76197C4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829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33EC-9852-4229-A400-8C763F14B069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A30A1-99BB-4F99-BE27-5D76197C4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051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33EC-9852-4229-A400-8C763F14B069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A30A1-99BB-4F99-BE27-5D76197C4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777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33EC-9852-4229-A400-8C763F14B069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A30A1-99BB-4F99-BE27-5D76197C4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733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33EC-9852-4229-A400-8C763F14B069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A30A1-99BB-4F99-BE27-5D76197C4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022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333EC-9852-4229-A400-8C763F14B069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A30A1-99BB-4F99-BE27-5D76197C4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00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269" y="5949280"/>
            <a:ext cx="8137168" cy="432048"/>
          </a:xfrm>
        </p:spPr>
        <p:txBody>
          <a:bodyPr>
            <a:normAutofit fontScale="92500"/>
          </a:bodyPr>
          <a:lstStyle/>
          <a:p>
            <a:r>
              <a:rPr lang="en-GB" sz="2400" dirty="0" smtClean="0"/>
              <a:t>The children can use this card as a prompt for writing  their sounds</a:t>
            </a:r>
            <a:endParaRPr lang="en-GB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2520617" y="260647"/>
            <a:ext cx="4248472" cy="113103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solidFill>
                  <a:schemeClr val="tx1"/>
                </a:solidFill>
              </a:rPr>
              <a:t>Wednesday</a:t>
            </a:r>
            <a:endParaRPr lang="en-GB" sz="6000" dirty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73" t="27316" r="21950" b="7539"/>
          <a:stretch/>
        </p:blipFill>
        <p:spPr bwMode="auto">
          <a:xfrm>
            <a:off x="0" y="1556792"/>
            <a:ext cx="8820472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506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188640"/>
            <a:ext cx="8424936" cy="58785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ust do  </a:t>
            </a:r>
          </a:p>
          <a:p>
            <a:pPr algn="ctr"/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en-US" sz="8800" b="1" u="sng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ur</a:t>
            </a:r>
            <a:endParaRPr lang="en-US" sz="8800" b="1" u="sng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en-U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Introduce ‘ </a:t>
            </a:r>
            <a:r>
              <a:rPr lang="en-US" sz="20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ur</a:t>
            </a:r>
            <a:r>
              <a:rPr lang="en-U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 ‘ sound</a:t>
            </a:r>
          </a:p>
          <a:p>
            <a:pPr algn="ctr"/>
            <a:r>
              <a:rPr lang="en-U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Say the sound, do the action</a:t>
            </a:r>
            <a:endParaRPr lang="en-US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mic Sans MS" panose="030F0702030302020204" pitchFamily="66" charset="0"/>
            </a:endParaRPr>
          </a:p>
          <a:p>
            <a:pPr algn="ctr"/>
            <a:endParaRPr lang="en-US" sz="20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Listen to the sounds as the adult says the words  </a:t>
            </a:r>
            <a:r>
              <a:rPr lang="en-GB" sz="3600" dirty="0" smtClean="0">
                <a:latin typeface="Comic Sans MS" panose="030F0702030302020204" pitchFamily="66" charset="0"/>
              </a:rPr>
              <a:t>burn, burp, curd, curl, fur, hurt, surf, turn, turnip</a:t>
            </a:r>
            <a:endParaRPr lang="en-GB" sz="2000" dirty="0">
              <a:latin typeface="Comic Sans MS" panose="030F0702030302020204" pitchFamily="66" charset="0"/>
            </a:endParaRPr>
          </a:p>
          <a:p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Write </a:t>
            </a:r>
            <a:r>
              <a:rPr lang="en-GB" sz="2000" dirty="0">
                <a:latin typeface="Comic Sans MS" panose="030F0702030302020204" pitchFamily="66" charset="0"/>
              </a:rPr>
              <a:t>the </a:t>
            </a:r>
            <a:r>
              <a:rPr lang="en-GB" sz="2000" dirty="0" smtClean="0">
                <a:latin typeface="Comic Sans MS" panose="030F0702030302020204" pitchFamily="66" charset="0"/>
              </a:rPr>
              <a:t>words on cards  </a:t>
            </a:r>
            <a:r>
              <a:rPr lang="en-GB" sz="2000" dirty="0">
                <a:latin typeface="Comic Sans MS" panose="030F0702030302020204" pitchFamily="66" charset="0"/>
              </a:rPr>
              <a:t>and </a:t>
            </a:r>
            <a:r>
              <a:rPr lang="en-GB" sz="2000" dirty="0" smtClean="0">
                <a:latin typeface="Comic Sans MS" panose="030F0702030302020204" pitchFamily="66" charset="0"/>
              </a:rPr>
              <a:t>encourage </a:t>
            </a:r>
            <a:r>
              <a:rPr lang="en-GB" sz="2000" dirty="0">
                <a:latin typeface="Comic Sans MS" panose="030F0702030302020204" pitchFamily="66" charset="0"/>
              </a:rPr>
              <a:t>your </a:t>
            </a:r>
            <a:r>
              <a:rPr lang="en-GB" sz="2000" dirty="0" smtClean="0">
                <a:latin typeface="Comic Sans MS" panose="030F0702030302020204" pitchFamily="66" charset="0"/>
              </a:rPr>
              <a:t>child to read them independently.</a:t>
            </a:r>
            <a:endParaRPr lang="en-GB" sz="14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  <a:latin typeface="Comic Sans MS" panose="030F0702030302020204" pitchFamily="66" charset="0"/>
            </a:endParaRPr>
          </a:p>
        </p:txBody>
      </p:sp>
      <p:sp>
        <p:nvSpPr>
          <p:cNvPr id="11" name="AutoShape 4" descr="Plastic Bottles Caps - Buy Bottle Caps For Bows,Plastic Caps For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AutoShape 6" descr="Free Mop Cliparts, Download Free Clip Art, Free Clip Art on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AutoShape 8" descr="Free Mop Cliparts, Download Free Clip Art, Free Clip Art on ...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AutoShape 10" descr="Mop Clipart Pn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31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476672"/>
            <a:ext cx="8712968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Should do </a:t>
            </a:r>
          </a:p>
          <a:p>
            <a:pPr algn="ctr"/>
            <a:endParaRPr lang="en-GB" sz="32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endParaRPr lang="en-GB" sz="20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anose="030F0702030302020204" pitchFamily="66" charset="0"/>
            </a:endParaRPr>
          </a:p>
          <a:p>
            <a:pPr algn="ctr"/>
            <a:endParaRPr lang="en-GB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mic Sans MS" panose="030F0702030302020204" pitchFamily="66" charset="0"/>
            </a:endParaRPr>
          </a:p>
          <a:p>
            <a:pPr algn="ctr"/>
            <a:r>
              <a:rPr lang="en-GB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anose="030F0702030302020204" pitchFamily="66" charset="0"/>
              </a:rPr>
              <a:t>       Introduce the sound ‘</a:t>
            </a:r>
            <a:r>
              <a:rPr lang="en-GB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ur</a:t>
            </a:r>
            <a:r>
              <a:rPr lang="en-GB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’</a:t>
            </a:r>
            <a:endParaRPr lang="en-GB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anose="030F0702030302020204" pitchFamily="66" charset="0"/>
            </a:endParaRP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Say the sound, do the action  and write it down. </a:t>
            </a:r>
          </a:p>
          <a:p>
            <a:pPr algn="ctr"/>
            <a:endParaRPr lang="en-GB" sz="2000" dirty="0" smtClean="0">
              <a:latin typeface="Comic Sans MS" panose="030F0702030302020204" pitchFamily="66" charset="0"/>
            </a:endParaRPr>
          </a:p>
          <a:p>
            <a:pPr algn="ctr"/>
            <a:endParaRPr lang="en-GB" sz="20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Hear the sound in the words:</a:t>
            </a:r>
          </a:p>
          <a:p>
            <a:pPr algn="ctr"/>
            <a:r>
              <a:rPr lang="en-GB" sz="3600" dirty="0">
                <a:latin typeface="Comic Sans MS" panose="030F0702030302020204" pitchFamily="66" charset="0"/>
              </a:rPr>
              <a:t>burn, burp, curd, curl, fur, hurt, surf, turn, turnip</a:t>
            </a:r>
            <a:endParaRPr lang="en-GB" sz="2000" dirty="0">
              <a:latin typeface="Comic Sans MS" panose="030F0702030302020204" pitchFamily="66" charset="0"/>
            </a:endParaRPr>
          </a:p>
          <a:p>
            <a:pPr algn="ctr"/>
            <a:endParaRPr lang="en-GB" sz="2000" dirty="0" smtClean="0">
              <a:latin typeface="Comic Sans MS" panose="030F0702030302020204" pitchFamily="66" charset="0"/>
            </a:endParaRPr>
          </a:p>
          <a:p>
            <a:pPr algn="ctr"/>
            <a:endParaRPr lang="en-GB" sz="20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Children to read them, blending carefully</a:t>
            </a:r>
            <a:endParaRPr lang="en-GB" sz="28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Look in books together to spot any more </a:t>
            </a:r>
            <a:r>
              <a:rPr lang="en-GB" sz="3200" dirty="0" smtClean="0">
                <a:latin typeface="Comic Sans MS" panose="030F0702030302020204" pitchFamily="66" charset="0"/>
              </a:rPr>
              <a:t>‘</a:t>
            </a:r>
            <a:r>
              <a:rPr lang="en-GB" sz="3200" dirty="0" err="1" smtClean="0">
                <a:latin typeface="Comic Sans MS" panose="030F0702030302020204" pitchFamily="66" charset="0"/>
              </a:rPr>
              <a:t>ur</a:t>
            </a:r>
            <a:r>
              <a:rPr lang="en-GB" sz="3200" dirty="0" smtClean="0">
                <a:latin typeface="Comic Sans MS" panose="030F0702030302020204" pitchFamily="66" charset="0"/>
              </a:rPr>
              <a:t>’ </a:t>
            </a:r>
            <a:r>
              <a:rPr lang="en-GB" sz="2000" dirty="0" smtClean="0">
                <a:latin typeface="Comic Sans MS" panose="030F0702030302020204" pitchFamily="66" charset="0"/>
              </a:rPr>
              <a:t>words.</a:t>
            </a:r>
            <a:endParaRPr lang="en-GB" sz="2000" dirty="0">
              <a:latin typeface="Comic Sans MS" panose="030F0702030302020204" pitchFamily="66" charset="0"/>
            </a:endParaRPr>
          </a:p>
          <a:p>
            <a:pPr algn="ctr"/>
            <a:endParaRPr lang="en-GB" sz="2000" dirty="0" smtClean="0">
              <a:latin typeface="Comic Sans MS" panose="030F0702030302020204" pitchFamily="66" charset="0"/>
            </a:endParaRPr>
          </a:p>
          <a:p>
            <a:pPr algn="ctr"/>
            <a:endParaRPr lang="en-GB" sz="2000" dirty="0" smtClean="0">
              <a:latin typeface="Comic Sans MS" panose="030F0702030302020204" pitchFamily="66" charset="0"/>
            </a:endParaRPr>
          </a:p>
          <a:p>
            <a:pPr algn="ctr"/>
            <a:endParaRPr lang="en-GB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54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7640"/>
            <a:ext cx="8640960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Could </a:t>
            </a:r>
            <a:r>
              <a:rPr lang="en-GB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do </a:t>
            </a:r>
            <a:endParaRPr lang="en-GB" sz="32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endParaRPr lang="en-GB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mic Sans MS" panose="030F0702030302020204" pitchFamily="66" charset="0"/>
            </a:endParaRPr>
          </a:p>
          <a:p>
            <a:pPr algn="ctr"/>
            <a:r>
              <a:rPr lang="en-GB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anose="030F0702030302020204" pitchFamily="66" charset="0"/>
              </a:rPr>
              <a:t>  </a:t>
            </a:r>
            <a:r>
              <a:rPr lang="en-GB" sz="3200" b="1" u="sng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anose="030F0702030302020204" pitchFamily="66" charset="0"/>
              </a:rPr>
              <a:t>ur</a:t>
            </a:r>
            <a:endParaRPr lang="en-GB" sz="3200" b="1" u="sng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anose="030F0702030302020204" pitchFamily="66" charset="0"/>
            </a:endParaRPr>
          </a:p>
          <a:p>
            <a:endParaRPr lang="en-GB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mic Sans MS" panose="030F0702030302020204" pitchFamily="66" charset="0"/>
            </a:endParaRPr>
          </a:p>
          <a:p>
            <a:r>
              <a:rPr lang="en-GB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                         Introduce </a:t>
            </a:r>
            <a:r>
              <a:rPr lang="en-GB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the sound </a:t>
            </a:r>
            <a:r>
              <a:rPr lang="en-GB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‘</a:t>
            </a:r>
            <a:r>
              <a:rPr lang="en-GB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ur</a:t>
            </a:r>
            <a:r>
              <a:rPr lang="en-GB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’   </a:t>
            </a:r>
          </a:p>
          <a:p>
            <a:r>
              <a:rPr lang="en-GB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                     Practise the sound and song            </a:t>
            </a:r>
          </a:p>
          <a:p>
            <a:endParaRPr lang="en-GB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mic Sans MS" panose="030F0702030302020204" pitchFamily="66" charset="0"/>
            </a:endParaRP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Introduce the words below </a:t>
            </a: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children should  read them</a:t>
            </a:r>
          </a:p>
          <a:p>
            <a:pPr algn="ctr"/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3600" dirty="0">
                <a:latin typeface="Comic Sans MS" panose="030F0702030302020204" pitchFamily="66" charset="0"/>
              </a:rPr>
              <a:t>burn, burp, curd, curl, fur, hurt, surf, turn, turnip</a:t>
            </a:r>
            <a:endParaRPr lang="en-GB" sz="2000" dirty="0">
              <a:latin typeface="Comic Sans MS" panose="030F0702030302020204" pitchFamily="66" charset="0"/>
            </a:endParaRPr>
          </a:p>
          <a:p>
            <a:pPr algn="ctr"/>
            <a:endParaRPr lang="en-GB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mic Sans MS" panose="030F0702030302020204" pitchFamily="66" charset="0"/>
            </a:endParaRPr>
          </a:p>
          <a:p>
            <a:pPr algn="ctr"/>
            <a:r>
              <a:rPr lang="en-GB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Add others you may know</a:t>
            </a:r>
            <a:endParaRPr lang="en-GB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mic Sans MS" panose="030F0702030302020204" pitchFamily="66" charset="0"/>
            </a:endParaRPr>
          </a:p>
          <a:p>
            <a:pPr algn="ctr"/>
            <a:endParaRPr lang="en-GB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mic Sans MS" panose="030F0702030302020204" pitchFamily="66" charset="0"/>
            </a:endParaRPr>
          </a:p>
          <a:p>
            <a:pPr algn="ctr"/>
            <a:r>
              <a:rPr lang="en-GB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Write one of the above words in a sentence.</a:t>
            </a:r>
          </a:p>
          <a:p>
            <a:pPr algn="ctr"/>
            <a:r>
              <a:rPr lang="en-GB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E.g. I hurt my </a:t>
            </a:r>
            <a:r>
              <a:rPr lang="en-GB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leg.</a:t>
            </a:r>
            <a:endParaRPr lang="en-GB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mic Sans MS" panose="030F0702030302020204" pitchFamily="66" charset="0"/>
            </a:endParaRPr>
          </a:p>
          <a:p>
            <a:pPr algn="ctr"/>
            <a:endParaRPr lang="en-GB" sz="20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anose="030F0702030302020204" pitchFamily="66" charset="0"/>
            </a:endParaRPr>
          </a:p>
          <a:p>
            <a:pPr algn="ctr"/>
            <a:r>
              <a:rPr lang="en-GB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anose="030F0702030302020204" pitchFamily="66" charset="0"/>
              </a:rPr>
              <a:t>   </a:t>
            </a:r>
            <a:endParaRPr lang="en-GB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23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201</Words>
  <Application>Microsoft Office PowerPoint</Application>
  <PresentationFormat>On-screen Show (4:3)</PresentationFormat>
  <Paragraphs>44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Jacqueline Sanders</dc:creator>
  <cp:lastModifiedBy>Sharna Archer</cp:lastModifiedBy>
  <cp:revision>27</cp:revision>
  <dcterms:created xsi:type="dcterms:W3CDTF">2020-04-22T13:15:28Z</dcterms:created>
  <dcterms:modified xsi:type="dcterms:W3CDTF">2021-01-04T13:30:44Z</dcterms:modified>
</cp:coreProperties>
</file>